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1" r:id="rId19"/>
    <p:sldId id="266" r:id="rId20"/>
    <p:sldId id="267" r:id="rId21"/>
    <p:sldId id="272" r:id="rId22"/>
    <p:sldId id="273" r:id="rId23"/>
    <p:sldId id="274" r:id="rId24"/>
    <p:sldId id="275" r:id="rId25"/>
    <p:sldId id="276" r:id="rId26"/>
    <p:sldId id="277" r:id="rId27"/>
    <p:sldId id="281" r:id="rId28"/>
    <p:sldId id="292" r:id="rId29"/>
    <p:sldId id="293" r:id="rId30"/>
    <p:sldId id="278" r:id="rId31"/>
    <p:sldId id="279" r:id="rId32"/>
    <p:sldId id="283" r:id="rId33"/>
    <p:sldId id="284" r:id="rId34"/>
    <p:sldId id="285" r:id="rId35"/>
    <p:sldId id="280" r:id="rId36"/>
    <p:sldId id="287" r:id="rId37"/>
    <p:sldId id="288" r:id="rId38"/>
    <p:sldId id="289" r:id="rId39"/>
    <p:sldId id="282" r:id="rId40"/>
    <p:sldId id="294" r:id="rId41"/>
    <p:sldId id="295" r:id="rId42"/>
    <p:sldId id="268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70" r:id="rId57"/>
    <p:sldId id="309" r:id="rId58"/>
    <p:sldId id="271" r:id="rId59"/>
    <p:sldId id="310" r:id="rId60"/>
    <p:sldId id="322" r:id="rId61"/>
    <p:sldId id="323" r:id="rId62"/>
    <p:sldId id="312" r:id="rId63"/>
    <p:sldId id="320" r:id="rId64"/>
    <p:sldId id="286" r:id="rId65"/>
    <p:sldId id="290" r:id="rId66"/>
    <p:sldId id="29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31/12/00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</a:t>
            </a:r>
            <a:r>
              <a:rPr lang="pt-BR" dirty="0" err="1" smtClean="0"/>
              <a:t>Msc</a:t>
            </a:r>
            <a:r>
              <a:rPr lang="pt-BR" dirty="0" smtClean="0"/>
              <a:t>.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7913888" cy="1501853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 smtClean="0"/>
              <a:t>: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; </a:t>
            </a:r>
            <a:endParaRPr 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Rastreamento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dirty="0" err="1" smtClean="0"/>
              <a:t>Detecção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Detecção</a:t>
            </a:r>
            <a:endParaRPr lang="pt-BR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 de </a:t>
            </a:r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6" name="Rounded Rectangle 5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Subtração</a:t>
            </a:r>
            <a:r>
              <a:rPr lang="en-US" dirty="0" smtClean="0"/>
              <a:t> de </a:t>
            </a:r>
            <a:r>
              <a:rPr lang="en-US" dirty="0" err="1" smtClean="0"/>
              <a:t>fundo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Right Arrow 7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400000">
            <a:off x="4058838" y="3680930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2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2039469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Rastreamento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Silhuetas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Núcleo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5400000">
            <a:off x="4058838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8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92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Localização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95" y="1946847"/>
            <a:ext cx="8361818" cy="1659455"/>
          </a:xfrm>
        </p:spPr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Tempo de </a:t>
            </a:r>
            <a:r>
              <a:rPr lang="en-US" dirty="0" err="1"/>
              <a:t>Vôo</a:t>
            </a:r>
            <a:r>
              <a:rPr lang="en-US" dirty="0"/>
              <a:t> (TOF - Time of flight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Luz </a:t>
            </a:r>
            <a:r>
              <a:rPr lang="en-US" dirty="0" err="1"/>
              <a:t>Estruturada</a:t>
            </a:r>
            <a:endParaRPr lang="en-US" dirty="0"/>
          </a:p>
        </p:txBody>
      </p:sp>
      <p:pic>
        <p:nvPicPr>
          <p:cNvPr id="4" name="Picture 3" descr="structured-ligh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3" y="3411471"/>
            <a:ext cx="4508844" cy="3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560"/>
            <a:ext cx="8229600" cy="4979278"/>
          </a:xfrm>
        </p:spPr>
        <p:txBody>
          <a:bodyPr/>
          <a:lstStyle/>
          <a:p>
            <a:r>
              <a:rPr lang="en-US" dirty="0" err="1" smtClean="0"/>
              <a:t>Dificuldades</a:t>
            </a:r>
            <a:endParaRPr lang="en-US" dirty="0" smtClean="0"/>
          </a:p>
          <a:p>
            <a:pPr lvl="1"/>
            <a:r>
              <a:rPr lang="en-US" dirty="0" err="1" smtClean="0"/>
              <a:t>Iluminação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Ângulos</a:t>
            </a:r>
            <a:r>
              <a:rPr lang="en-US" dirty="0" smtClean="0"/>
              <a:t> e poses;</a:t>
            </a:r>
          </a:p>
          <a:p>
            <a:pPr lvl="1"/>
            <a:r>
              <a:rPr lang="en-US" dirty="0" err="1" smtClean="0"/>
              <a:t>Expressões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Maquiagem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Extração</a:t>
            </a:r>
            <a:r>
              <a:rPr lang="en-US" dirty="0" smtClean="0"/>
              <a:t> da face do </a:t>
            </a:r>
            <a:r>
              <a:rPr lang="en-US" dirty="0" err="1" smtClean="0"/>
              <a:t>contexto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de faces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Reconhecimento</a:t>
            </a:r>
            <a:r>
              <a:rPr lang="en-US" dirty="0" smtClean="0"/>
              <a:t> das faces </a:t>
            </a:r>
            <a:r>
              <a:rPr lang="en-US" dirty="0" err="1" smtClean="0"/>
              <a:t>encontradas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8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207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70520"/>
            <a:ext cx="3895725" cy="4903318"/>
          </a:xfrm>
        </p:spPr>
        <p:txBody>
          <a:bodyPr/>
          <a:lstStyle/>
          <a:p>
            <a:r>
              <a:rPr lang="en-US" dirty="0" smtClean="0"/>
              <a:t>Viola-Jones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Cascata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aptura de tela 2011-12-03 às 23.14.1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23" y="2009050"/>
            <a:ext cx="3464377" cy="4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336"/>
            <a:ext cx="8229600" cy="4571502"/>
          </a:xfrm>
        </p:spPr>
        <p:txBody>
          <a:bodyPr/>
          <a:lstStyle/>
          <a:p>
            <a:r>
              <a:rPr lang="en-US" dirty="0" err="1" smtClean="0"/>
              <a:t>Eigenfaces</a:t>
            </a:r>
            <a:endParaRPr lang="en-US" dirty="0" smtClean="0"/>
          </a:p>
          <a:p>
            <a:pPr lvl="1"/>
            <a:r>
              <a:rPr lang="en-US" dirty="0" smtClean="0"/>
              <a:t>Base de faces </a:t>
            </a:r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Infere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reduzido</a:t>
            </a:r>
            <a:r>
              <a:rPr lang="en-US" dirty="0" smtClean="0"/>
              <a:t> de </a:t>
            </a:r>
            <a:r>
              <a:rPr lang="en-US" dirty="0" err="1" smtClean="0"/>
              <a:t>cálculos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533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288"/>
            <a:ext cx="8229600" cy="4857550"/>
          </a:xfrm>
        </p:spPr>
        <p:txBody>
          <a:bodyPr/>
          <a:lstStyle/>
          <a:p>
            <a:r>
              <a:rPr lang="en-US" dirty="0" smtClean="0"/>
              <a:t>PCA – Principal Component Analysis</a:t>
            </a:r>
          </a:p>
          <a:p>
            <a:r>
              <a:rPr lang="en-US" dirty="0" err="1" smtClean="0"/>
              <a:t>Eigenfaces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537" indent="0">
              <a:buNone/>
            </a:pPr>
            <a:endParaRPr lang="en-US" dirty="0" smtClean="0"/>
          </a:p>
        </p:txBody>
      </p:sp>
      <p:pic>
        <p:nvPicPr>
          <p:cNvPr id="4" name="Picture 3" descr="Captura de tela 2011-12-03 às 23.24.5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0" y="2765396"/>
            <a:ext cx="6409667" cy="37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427"/>
            <a:ext cx="8229600" cy="4089529"/>
          </a:xfrm>
        </p:spPr>
        <p:txBody>
          <a:bodyPr/>
          <a:lstStyle/>
          <a:p>
            <a:r>
              <a:rPr lang="pt-BR" dirty="0" err="1" smtClean="0"/>
              <a:t>Eigenface</a:t>
            </a:r>
            <a:r>
              <a:rPr lang="pt-BR" dirty="0" smtClean="0"/>
              <a:t> média</a:t>
            </a:r>
          </a:p>
          <a:p>
            <a:endParaRPr lang="pt-BR" dirty="0" smtClean="0"/>
          </a:p>
          <a:p>
            <a:r>
              <a:rPr lang="pt-BR" dirty="0" err="1" smtClean="0"/>
              <a:t>Eigenvalues</a:t>
            </a:r>
            <a:endParaRPr lang="pt-BR" dirty="0" smtClean="0"/>
          </a:p>
          <a:p>
            <a:pPr marL="109537" indent="0">
              <a:buNone/>
            </a:pPr>
            <a:endParaRPr lang="pt-BR" dirty="0" smtClean="0"/>
          </a:p>
          <a:p>
            <a:r>
              <a:rPr lang="pt-BR" dirty="0" smtClean="0"/>
              <a:t>Representa as imagens por uma lista de diferenças</a:t>
            </a:r>
          </a:p>
          <a:p>
            <a:pPr lvl="1"/>
            <a:r>
              <a:rPr lang="pt-BR" dirty="0"/>
              <a:t>‪</a:t>
            </a:r>
            <a:r>
              <a:rPr lang="pt-BR" dirty="0" err="1"/>
              <a:t>eigenface</a:t>
            </a:r>
            <a:r>
              <a:rPr lang="pt-BR" dirty="0"/>
              <a:t> média + 13% da eigenface0 - 30% da eigenface1 ... + 4% da </a:t>
            </a:r>
            <a:r>
              <a:rPr lang="pt-BR" dirty="0" err="1"/>
              <a:t>eigenfaceN</a:t>
            </a:r>
            <a:r>
              <a:rPr lang="pt-BR" dirty="0"/>
              <a:t>‬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Picture 3" descr="Captura de tela 2011-12-03 às 23.27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4" y="1590427"/>
            <a:ext cx="1565391" cy="179487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517619" y="4195857"/>
            <a:ext cx="418584" cy="2549613"/>
          </a:xfrm>
          <a:prstGeom prst="leftBrace">
            <a:avLst>
              <a:gd name="adj1" fmla="val 4386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2873490" y="5709111"/>
            <a:ext cx="161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‪(13, -30, ..., 4)‬</a:t>
            </a:r>
          </a:p>
        </p:txBody>
      </p:sp>
    </p:spTree>
    <p:extLst>
      <p:ext uri="{BB962C8B-B14F-4D97-AF65-F5344CB8AC3E}">
        <p14:creationId xmlns:p14="http://schemas.microsoft.com/office/powerpoint/2010/main" val="27891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laboratórios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escritório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6046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Obtenção das imagens do novo usuário;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Processamento das 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Armazenamento das 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5" name="Picture 4" descr="Treinamento do Sistema Tr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251"/>
            <a:ext cx="9144000" cy="42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Obtenção da imagem de entrada;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Pré-processamento da imagem;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Detecção Facial;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Processamento da imagem da face;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Método</a:t>
            </a:r>
            <a:r>
              <a:rPr lang="en-US" dirty="0" smtClean="0"/>
              <a:t> Viola-Jones</a:t>
            </a:r>
          </a:p>
          <a:p>
            <a:pPr lvl="2"/>
            <a:r>
              <a:rPr lang="en-US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Obtenção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2" name="Picture 1" descr="Reconhecimento Facial com Eigenfac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806"/>
            <a:ext cx="9144000" cy="40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3" name="Picture 2" descr="Rastreamen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480"/>
            <a:ext cx="9144000" cy="39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7" name="Picture 6" descr="Relação entre Rastreamento e Reconhecimen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55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Picture 1" descr="FirefoxScreenSnapz001n (1)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823"/>
            <a:ext cx="7587171" cy="40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Detecção</a:t>
            </a:r>
            <a:endParaRPr lang="en-US" sz="3200" b="1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  <p:pic>
        <p:nvPicPr>
          <p:cNvPr id="3" name="Picture 2" descr="laico-teste-detecca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01" y="1462158"/>
            <a:ext cx="4232334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  <p:cxnSp>
        <p:nvCxnSpPr>
          <p:cNvPr id="3" name="Conector reto 2"/>
          <p:cNvCxnSpPr/>
          <p:nvPr/>
        </p:nvCxnSpPr>
        <p:spPr>
          <a:xfrm>
            <a:off x="6096000" y="2219325"/>
            <a:ext cx="0" cy="400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o explicativo retangular com cantos arredondados 11"/>
          <p:cNvSpPr/>
          <p:nvPr/>
        </p:nvSpPr>
        <p:spPr>
          <a:xfrm>
            <a:off x="7353300" y="6219825"/>
            <a:ext cx="1333500" cy="612648"/>
          </a:xfrm>
          <a:prstGeom prst="wedgeRoundRectCallout">
            <a:avLst>
              <a:gd name="adj1" fmla="val -144077"/>
              <a:gd name="adj2" fmla="val -50996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4,057m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505700" y="3305175"/>
            <a:ext cx="145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&lt; 3,21mm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&gt; 111,75mm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7505700" y="3305175"/>
            <a:ext cx="145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&lt; 27,19mm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&gt; 79,29mm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  <p:sp>
        <p:nvSpPr>
          <p:cNvPr id="3" name="Retângulo de cantos arredondados 2"/>
          <p:cNvSpPr/>
          <p:nvPr/>
        </p:nvSpPr>
        <p:spPr>
          <a:xfrm>
            <a:off x="4194315" y="3419475"/>
            <a:ext cx="706582" cy="371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 smtClean="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4989" y="5569636"/>
            <a:ext cx="97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+8,87%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6169" y="5838821"/>
            <a:ext cx="9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-11,27%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4696" y="6141637"/>
            <a:ext cx="84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+2,4%</a:t>
            </a:r>
            <a:endParaRPr lang="pt-BR" dirty="0">
              <a:solidFill>
                <a:srgbClr val="A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8" y="1625746"/>
            <a:ext cx="8589818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utilização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classificadores</a:t>
            </a:r>
            <a:r>
              <a:rPr lang="en-US" dirty="0"/>
              <a:t> (</a:t>
            </a:r>
            <a:r>
              <a:rPr lang="en-US" dirty="0" err="1"/>
              <a:t>perfil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rri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14" y="812801"/>
            <a:ext cx="4381500" cy="584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572439">
            <a:off x="3451815" y="3186003"/>
            <a:ext cx="2047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Obrigado!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390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69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/>
              <a:t>Rastreamento</a:t>
            </a:r>
            <a:r>
              <a:rPr lang="en-US" dirty="0"/>
              <a:t> - </a:t>
            </a:r>
            <a:r>
              <a:rPr lang="en-US" dirty="0" err="1"/>
              <a:t>R</a:t>
            </a:r>
            <a:r>
              <a:rPr lang="en-US" dirty="0" err="1" smtClean="0"/>
              <a:t>epresentação</a:t>
            </a:r>
            <a:endParaRPr lang="en-US" dirty="0"/>
          </a:p>
        </p:txBody>
      </p:sp>
      <p:pic>
        <p:nvPicPr>
          <p:cNvPr id="12" name="Picture 11" descr="representaca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5" y="1856621"/>
            <a:ext cx="7475345" cy="3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74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3404"/>
            <a:ext cx="8229600" cy="4880434"/>
          </a:xfrm>
        </p:spPr>
        <p:txBody>
          <a:bodyPr/>
          <a:lstStyle/>
          <a:p>
            <a:r>
              <a:rPr lang="en-US" dirty="0" err="1" smtClean="0"/>
              <a:t>Distâncias</a:t>
            </a:r>
            <a:r>
              <a:rPr lang="en-US" dirty="0" smtClean="0"/>
              <a:t> entre </a:t>
            </a:r>
            <a:r>
              <a:rPr lang="en-US" dirty="0" err="1" smtClean="0"/>
              <a:t>imagens</a:t>
            </a:r>
            <a:endParaRPr lang="en-US" dirty="0" smtClean="0"/>
          </a:p>
          <a:p>
            <a:pPr lvl="1"/>
            <a:r>
              <a:rPr lang="en-US" dirty="0" err="1" smtClean="0"/>
              <a:t>Euclidiana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Mahalanobis</a:t>
            </a:r>
            <a:endParaRPr lang="en-US" dirty="0"/>
          </a:p>
        </p:txBody>
      </p:sp>
      <p:pic>
        <p:nvPicPr>
          <p:cNvPr id="4" name="Picture 3" descr="graficoDistanciaEntrePonto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26" y="2804728"/>
            <a:ext cx="2719825" cy="2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3"/>
          <p:cNvSpPr/>
          <p:nvPr/>
        </p:nvSpPr>
        <p:spPr>
          <a:xfrm>
            <a:off x="6882547" y="1126236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Trapezóide 23"/>
          <p:cNvSpPr/>
          <p:nvPr/>
        </p:nvSpPr>
        <p:spPr>
          <a:xfrm rot="3758356">
            <a:off x="4724745" y="782502"/>
            <a:ext cx="2001555" cy="429477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7200" y="862175"/>
            <a:ext cx="4836146" cy="76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57225" indent="-2460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922338" indent="-2190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"/>
              <a:defRPr sz="2400" kern="1200">
                <a:solidFill>
                  <a:schemeClr val="accent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179513" indent="-20002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"/>
              <a:defRPr sz="2200" kern="1200">
                <a:solidFill>
                  <a:schemeClr val="accent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389063" indent="-1825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Objetivo do Trabalho</a:t>
            </a:r>
            <a:endParaRPr lang="en-US" dirty="0"/>
          </a:p>
        </p:txBody>
      </p:sp>
      <p:sp>
        <p:nvSpPr>
          <p:cNvPr id="16" name="Rounded Rectangle 4"/>
          <p:cNvSpPr/>
          <p:nvPr/>
        </p:nvSpPr>
        <p:spPr>
          <a:xfrm>
            <a:off x="3235336" y="2952768"/>
            <a:ext cx="3096192" cy="189387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</a:p>
          <a:p>
            <a:pPr algn="ctr"/>
            <a:endParaRPr lang="pt-BR" b="1" dirty="0" smtClean="0">
              <a:solidFill>
                <a:srgbClr val="000000"/>
              </a:solidFill>
            </a:endParaRPr>
          </a:p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(Tracking </a:t>
            </a:r>
            <a:r>
              <a:rPr lang="en-GB" sz="1600" dirty="0">
                <a:solidFill>
                  <a:srgbClr val="000000"/>
                </a:solidFill>
              </a:rPr>
              <a:t>and Recognizing Users in the </a:t>
            </a:r>
            <a:r>
              <a:rPr lang="en-GB" sz="1600" dirty="0" smtClean="0">
                <a:solidFill>
                  <a:srgbClr val="000000"/>
                </a:solidFill>
              </a:rPr>
              <a:t>Environment)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64916" y="1581036"/>
            <a:ext cx="855431" cy="769767"/>
          </a:xfrm>
          <a:prstGeom prst="rect">
            <a:avLst/>
          </a:prstGeom>
          <a:noFill/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9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2065</TotalTime>
  <Words>873</Words>
  <Application>Microsoft Macintosh PowerPoint</Application>
  <PresentationFormat>On-screen Show (4:3)</PresentationFormat>
  <Paragraphs>277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Rastreamento - Detecção</vt:lpstr>
      <vt:lpstr>Rastreamento</vt:lpstr>
      <vt:lpstr>Localização</vt:lpstr>
      <vt:lpstr>Identificação</vt:lpstr>
      <vt:lpstr>Identificação – Detecção Facial</vt:lpstr>
      <vt:lpstr>Identificação – Reconhecimento Facial</vt:lpstr>
      <vt:lpstr>Identificação – Reconhecimento Facial</vt:lpstr>
      <vt:lpstr>Identificação – Reconhecimento Facial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Registro</vt:lpstr>
      <vt:lpstr>TRUE – Módulo de Registro</vt:lpstr>
      <vt:lpstr>TRUE – Módulo de Registro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  <vt:lpstr>PowerPoint Presentation</vt:lpstr>
      <vt:lpstr>PowerPoint Presentation</vt:lpstr>
      <vt:lpstr>Rastreamento - Representação</vt:lpstr>
      <vt:lpstr>Identificação – Reconhecimento Facial</vt:lpstr>
      <vt:lpstr>TRUE – Módulo de Reconhecimento</vt:lpstr>
      <vt:lpstr>PowerPoint Presentation</vt:lpstr>
      <vt:lpstr>PowerPoint Presentation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178</cp:revision>
  <dcterms:created xsi:type="dcterms:W3CDTF">2011-12-03T10:22:09Z</dcterms:created>
  <dcterms:modified xsi:type="dcterms:W3CDTF">2001-01-01T01:12:03Z</dcterms:modified>
</cp:coreProperties>
</file>